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81" r:id="rId2"/>
    <p:sldId id="371" r:id="rId3"/>
    <p:sldId id="265" r:id="rId4"/>
    <p:sldId id="261" r:id="rId5"/>
    <p:sldId id="387" r:id="rId6"/>
    <p:sldId id="385" r:id="rId7"/>
    <p:sldId id="394" r:id="rId8"/>
    <p:sldId id="390" r:id="rId9"/>
    <p:sldId id="384" r:id="rId10"/>
    <p:sldId id="382" r:id="rId11"/>
    <p:sldId id="386" r:id="rId12"/>
    <p:sldId id="388" r:id="rId13"/>
    <p:sldId id="383" r:id="rId14"/>
    <p:sldId id="379" r:id="rId15"/>
    <p:sldId id="389" r:id="rId16"/>
    <p:sldId id="391" r:id="rId17"/>
    <p:sldId id="392" r:id="rId18"/>
    <p:sldId id="393" r:id="rId19"/>
  </p:sldIdLst>
  <p:sldSz cx="12192000" cy="6858000"/>
  <p:notesSz cx="7010400" cy="9296400"/>
  <p:custDataLst>
    <p:tags r:id="rId22"/>
  </p:custDataLst>
  <p:defaultTextStyle>
    <a:defPPr>
      <a:defRPr lang="en-US"/>
    </a:defPPr>
    <a:lvl1pPr marL="0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0000"/>
    <a:srgbClr val="4472C4"/>
    <a:srgbClr val="FFC000"/>
    <a:srgbClr val="ED7D31"/>
    <a:srgbClr val="E1E1E1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78508" autoAdjust="0"/>
  </p:normalViewPr>
  <p:slideViewPr>
    <p:cSldViewPr snapToGrid="0">
      <p:cViewPr>
        <p:scale>
          <a:sx n="52" d="100"/>
          <a:sy n="52" d="100"/>
        </p:scale>
        <p:origin x="948" y="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96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09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373888" y="197549"/>
            <a:ext cx="6332728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idx="1"/>
          </p:nvPr>
        </p:nvSpPr>
        <p:spPr>
          <a:xfrm>
            <a:off x="5754371" y="8739584"/>
            <a:ext cx="1045718" cy="3925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176727-6A19-4DE8-B47E-7FD6EA47E672}" type="datetimeFigureOut">
              <a:rPr lang="en-US" smtClean="0"/>
              <a:t>2/9/2024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1022350" y="8738615"/>
            <a:ext cx="4615181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62203" y="8738615"/>
            <a:ext cx="518966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95BBE4E-8AFD-45B3-8A52-6FC96354F416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54194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20293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587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3888" y="197549"/>
            <a:ext cx="6027971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54371" y="8739584"/>
            <a:ext cx="1045718" cy="3925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176727-6A19-4DE8-B47E-7FD6EA47E672}" type="datetimeFigureOut">
              <a:rPr lang="en-US" smtClean="0"/>
              <a:t>2/9/2024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96913"/>
            <a:ext cx="3959225" cy="2227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3888" y="2998089"/>
            <a:ext cx="6426200" cy="560108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022350" y="8738615"/>
            <a:ext cx="4615181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203" y="8738615"/>
            <a:ext cx="518966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95BBE4E-8AFD-45B3-8A52-6FC96354F416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54194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20293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7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6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3" Type="http://schemas.microsoft.com/office/2007/relationships/media" Target="../media/media2.mp3"/><Relationship Id="rId7" Type="http://schemas.openxmlformats.org/officeDocument/2006/relationships/image" Target="../media/image19.jpeg"/><Relationship Id="rId12" Type="http://schemas.openxmlformats.org/officeDocument/2006/relationships/image" Target="../media/image2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9.png"/><Relationship Id="rId4" Type="http://schemas.openxmlformats.org/officeDocument/2006/relationships/audio" Target="../media/media2.mp3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AE01B5-84E8-14B2-64DA-76E66AE97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2145" cy="1524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9919" y="2982787"/>
            <a:ext cx="5065079" cy="1470025"/>
          </a:xfrm>
        </p:spPr>
        <p:txBody>
          <a:bodyPr rIns="0" anchor="b"/>
          <a:lstStyle>
            <a:lvl1pPr algn="ctr">
              <a:defRPr sz="4400"/>
            </a:lvl1pPr>
          </a:lstStyle>
          <a:p>
            <a:r>
              <a:rPr lang="en-US" dirty="0"/>
              <a:t>Title Layout</a:t>
            </a:r>
            <a:br>
              <a:rPr lang="en-US" dirty="0"/>
            </a:br>
            <a:r>
              <a:rPr lang="en-US" dirty="0"/>
              <a:t>Titles Are [ ] **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9917" y="4534292"/>
            <a:ext cx="5065081" cy="799211"/>
          </a:xfrm>
        </p:spPr>
        <p:txBody>
          <a:bodyPr rIns="0" bIns="0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9BB26-6FB8-4D58-9DD5-C9B65D668D71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F09DA-89AD-34E5-78FF-BC8D07CE2D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18" y="340017"/>
            <a:ext cx="5500254" cy="1632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4835D-8421-E5BF-ECE1-9C9FCB40B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31"/>
          <a:stretch/>
        </p:blipFill>
        <p:spPr>
          <a:xfrm>
            <a:off x="0" y="4884998"/>
            <a:ext cx="12192000" cy="19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827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49ED1-3954-490B-90D7-1EE4EBF8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7392" y="1611984"/>
            <a:ext cx="5551697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0D8E-DC6A-4C52-B603-5E5116C83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0" y="1611984"/>
            <a:ext cx="5551801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D817E-B1D4-42B3-8826-255CE021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001-1FF5-4311-A26B-D2718BCB99CB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10581-5B45-4F8A-98F9-2B208FA8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159B-D50C-4B0A-8C87-747C767F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E6041A-931C-8D57-59E1-0776C113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80158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69B69-5C27-4AFA-B2D6-1E37C8D3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292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8A036-3B1C-40B5-A457-014CD4DE7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292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2C8F-5C8D-4C47-A21B-0FFC90D26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910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A83D0-2D64-4FBB-934F-BCA45BB1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910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E5FD0-4D16-4257-92A5-C8A901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FF7F-CC78-45D6-88C6-A71D5EFFC705}" type="datetime1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5D8A7-D0FC-4F40-9F38-8AF93D15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C044E-76AA-4462-BFBB-ABCB777C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6392A6C-002D-0F5F-16D7-A1D268F4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27996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A030-3A0E-4A6D-9582-C04163B3023F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4B744-053A-93C6-0041-C5775956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29149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ADDEA-3919-47B7-9422-A453F8D6D075}" type="datetime1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3DB9-93D7-6033-618D-921648AA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8847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8E04-2D73-4AF1-9C70-F19E6ABAD2BA}" type="datetime1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EAFE8-1870-D481-A8DD-B98BFA46A6BC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4657-5584-27D7-1869-4823FB04E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764D1-1D09-5058-B7EF-1B5565E5C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D14EB-0210-07BD-5081-EE822C9B0B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392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49ED1-3954-490B-90D7-1EE4EBF8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7392" y="1611984"/>
            <a:ext cx="5551697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0D8E-DC6A-4C52-B603-5E5116C83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0" y="1611984"/>
            <a:ext cx="5551801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D817E-B1D4-42B3-8826-255CE021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D2744-F970-42C3-80F4-57361A13A1C0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10581-5B45-4F8A-98F9-2B208FA8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159B-D50C-4B0A-8C87-747C767F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E6041A-931C-8D57-59E1-0776C113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11399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69B69-5C27-4AFA-B2D6-1E37C8D3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292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8A036-3B1C-40B5-A457-014CD4DE7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292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2C8F-5C8D-4C47-A21B-0FFC90D26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910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A83D0-2D64-4FBB-934F-BCA45BB1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910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E5FD0-4D16-4257-92A5-C8A901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E835-8FF9-4F17-B518-A4B0E07BADF4}" type="datetime1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5D8A7-D0FC-4F40-9F38-8AF93D15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C044E-76AA-4462-BFBB-ABCB777C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6392A6C-002D-0F5F-16D7-A1D268F4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600037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3661-F6CD-4D98-986C-6601C2622CA1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4B744-053A-93C6-0041-C5775956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59173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33A2-991C-4195-9208-E1F969B3F17A}" type="datetime1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3DB9-93D7-6033-618D-921648AA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498559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86528-F5BA-4731-A61C-F96CFACA52AA}" type="datetime1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EAFE8-1870-D481-A8DD-B98BFA46A6BC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4657-5584-27D7-1869-4823FB04E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764D1-1D09-5058-B7EF-1B5565E5C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D14EB-0210-07BD-5081-EE822C9B0B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99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EADD6A-4FA2-16A3-32F3-85CDC36F34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8517" cy="8312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DF48B-21A5-1EA3-6241-4FB91394F2CC}"/>
              </a:ext>
            </a:extLst>
          </p:cNvPr>
          <p:cNvSpPr/>
          <p:nvPr userDrawn="1"/>
        </p:nvSpPr>
        <p:spPr>
          <a:xfrm>
            <a:off x="2687783" y="2978728"/>
            <a:ext cx="9504218" cy="188421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23F60-0DC1-00F8-5879-F054120F08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2991" y="2484836"/>
            <a:ext cx="4897086" cy="4929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018517" y="3983418"/>
            <a:ext cx="6458001" cy="576452"/>
          </a:xfrm>
        </p:spPr>
        <p:txBody>
          <a:bodyPr rIns="91440" bIns="91440"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609585" indent="0">
              <a:buNone/>
              <a:defRPr sz="241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BED6-138D-4820-869D-6BD0F4E3A21C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4730550" y="3042980"/>
            <a:ext cx="6457361" cy="9001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Layout</a:t>
            </a:r>
            <a:br>
              <a:rPr lang="en-US" dirty="0"/>
            </a:br>
            <a:r>
              <a:rPr lang="en-US" dirty="0"/>
              <a:t>Titles Are [ ] **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B7516B-DE3F-AD6F-8A88-3B4971683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11984"/>
            <a:ext cx="12192000" cy="1546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8C6E72-407E-7ED7-1E9E-E3358F4213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21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49ED1-3954-490B-90D7-1EE4EBF8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7392" y="1611984"/>
            <a:ext cx="5551697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0D8E-DC6A-4C52-B603-5E5116C83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0" y="1611984"/>
            <a:ext cx="5551801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D817E-B1D4-42B3-8826-255CE021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734B-B26C-4A46-8D70-4FF7FE683EEC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10581-5B45-4F8A-98F9-2B208FA8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159B-D50C-4B0A-8C87-747C767F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E6041A-931C-8D57-59E1-0776C113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233177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69B69-5C27-4AFA-B2D6-1E37C8D3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292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8A036-3B1C-40B5-A457-014CD4DE7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292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2C8F-5C8D-4C47-A21B-0FFC90D26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910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A83D0-2D64-4FBB-934F-BCA45BB1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910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E5FD0-4D16-4257-92A5-C8A901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D3EC-7774-44DD-93C4-850678C0CEBB}" type="datetime1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5D8A7-D0FC-4F40-9F38-8AF93D15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C044E-76AA-4462-BFBB-ABCB777C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6392A6C-002D-0F5F-16D7-A1D268F4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3156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Peach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95B69F-684E-A8E6-9E6E-D24EA45183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6023" y="2384115"/>
            <a:ext cx="5488132" cy="4973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D297D-F1BE-79C3-DB96-57469E048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8517" cy="831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25F3C-FB71-7D76-18EF-EB5E43C50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11984"/>
            <a:ext cx="12192000" cy="15460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030744" y="1435991"/>
            <a:ext cx="6458001" cy="981219"/>
          </a:xfrm>
        </p:spPr>
        <p:txBody>
          <a:bodyPr rIns="91440" bIns="91440"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/>
                  </a:outerShdw>
                </a:effectLst>
              </a:defRPr>
            </a:lvl1pPr>
            <a:lvl2pPr marL="609585" indent="0">
              <a:buNone/>
              <a:defRPr sz="241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39C7-8AA5-4F63-875B-13A1B5A97C65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3765857" y="127155"/>
            <a:ext cx="7083118" cy="1197864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dirty="0"/>
              <a:t>Section Header Layout</a:t>
            </a:r>
            <a:br>
              <a:rPr lang="en-US" dirty="0"/>
            </a:br>
            <a:r>
              <a:rPr lang="en-US" dirty="0"/>
              <a:t>Titles Are 40pt Font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A29AC-65EE-33AB-C9E8-A59DAB7B1D6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890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 Mario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68041E-A9AB-5B38-84CA-22BC065ED3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7789" y="1935295"/>
            <a:ext cx="5823244" cy="5296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3E123-B856-5DA0-9F82-E8308EE7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8517" cy="831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E5B44-A1CC-738E-DA2E-15720A23A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11984"/>
            <a:ext cx="12192000" cy="15460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030744" y="1435992"/>
            <a:ext cx="6458001" cy="981219"/>
          </a:xfrm>
        </p:spPr>
        <p:txBody>
          <a:bodyPr rIns="91440" bIns="91440"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/>
                  </a:outerShdw>
                </a:effectLst>
              </a:defRPr>
            </a:lvl1pPr>
            <a:lvl2pPr marL="609585" indent="0">
              <a:buNone/>
              <a:defRPr sz="241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EDE4-652B-4547-BF2C-1CF16F8FE061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3765857" y="127155"/>
            <a:ext cx="7083118" cy="1197864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dirty="0"/>
              <a:t>Section Header Layout</a:t>
            </a:r>
            <a:br>
              <a:rPr lang="en-US" dirty="0"/>
            </a:br>
            <a:r>
              <a:rPr lang="en-US" dirty="0"/>
              <a:t>Titles Are 40pt Font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4420E8-8AD1-2D05-AA2A-BC84C1B4A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257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Slide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2645A9-BB95-78E4-5923-9A3D6DC54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2145" cy="152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54462-2C83-CCB4-CADE-760E8E8FA0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18" y="340017"/>
            <a:ext cx="5500254" cy="1632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7AD84-7B29-212D-4DAC-79114329A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31"/>
          <a:stretch/>
        </p:blipFill>
        <p:spPr>
          <a:xfrm>
            <a:off x="0" y="4884998"/>
            <a:ext cx="12192000" cy="19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0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hem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D95AFF-003A-F35E-8DE9-B34ACC62A59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C6720-7AC4-D3AD-1942-3B56B507A5B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6801" r="6801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645A9-BB95-78E4-5923-9A3D6DC54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2145" cy="152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54462-2C83-CCB4-CADE-760E8E8FA08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18" y="340017"/>
            <a:ext cx="5500254" cy="1632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7AD84-7B29-212D-4DAC-79114329A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31"/>
          <a:stretch/>
        </p:blipFill>
        <p:spPr>
          <a:xfrm>
            <a:off x="0" y="4884998"/>
            <a:ext cx="12192000" cy="1973002"/>
          </a:xfrm>
          <a:prstGeom prst="rect">
            <a:avLst/>
          </a:prstGeom>
        </p:spPr>
      </p:pic>
      <p:pic>
        <p:nvPicPr>
          <p:cNvPr id="3" name="lakitu">
            <a:extLst>
              <a:ext uri="{FF2B5EF4-FFF2-40B4-BE49-F238E27FC236}">
                <a16:creationId xmlns:a16="http://schemas.microsoft.com/office/drawing/2014/main" id="{F0E39C98-E93F-0867-A349-54CD590D9E6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860472" y="555767"/>
            <a:ext cx="5528020" cy="5172153"/>
          </a:xfrm>
          <a:prstGeom prst="rect">
            <a:avLst/>
          </a:prstGeom>
        </p:spPr>
      </p:pic>
      <p:pic>
        <p:nvPicPr>
          <p:cNvPr id="11" name="1">
            <a:extLst>
              <a:ext uri="{FF2B5EF4-FFF2-40B4-BE49-F238E27FC236}">
                <a16:creationId xmlns:a16="http://schemas.microsoft.com/office/drawing/2014/main" id="{9D3E31ED-8708-D5E9-5CB9-86CA378E4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4304" t="4979" r="84508" b="53290"/>
          <a:stretch/>
        </p:blipFill>
        <p:spPr>
          <a:xfrm>
            <a:off x="2854944" y="1540878"/>
            <a:ext cx="1364105" cy="2025169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pic>
        <p:nvPicPr>
          <p:cNvPr id="12" name="3">
            <a:extLst>
              <a:ext uri="{FF2B5EF4-FFF2-40B4-BE49-F238E27FC236}">
                <a16:creationId xmlns:a16="http://schemas.microsoft.com/office/drawing/2014/main" id="{3B8FACB7-5E32-DB3B-D800-6E836E447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43033" t="4932" r="43074" b="54311"/>
          <a:stretch/>
        </p:blipFill>
        <p:spPr>
          <a:xfrm>
            <a:off x="2690052" y="1564501"/>
            <a:ext cx="1693890" cy="1977923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pic>
        <p:nvPicPr>
          <p:cNvPr id="13" name="2">
            <a:extLst>
              <a:ext uri="{FF2B5EF4-FFF2-40B4-BE49-F238E27FC236}">
                <a16:creationId xmlns:a16="http://schemas.microsoft.com/office/drawing/2014/main" id="{76CCB1E8-3760-3724-496E-4A6F5D4DDC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22254" t="4702" r="62623" b="54642"/>
          <a:stretch/>
        </p:blipFill>
        <p:spPr>
          <a:xfrm>
            <a:off x="2615102" y="1566961"/>
            <a:ext cx="1843790" cy="1973003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pic>
        <p:nvPicPr>
          <p:cNvPr id="14" name="go!">
            <a:extLst>
              <a:ext uri="{FF2B5EF4-FFF2-40B4-BE49-F238E27FC236}">
                <a16:creationId xmlns:a16="http://schemas.microsoft.com/office/drawing/2014/main" id="{91648D48-F828-0367-E0CB-F20964230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491" t="53815" r="61394" b="3866"/>
          <a:stretch/>
        </p:blipFill>
        <p:spPr>
          <a:xfrm>
            <a:off x="1213521" y="1526637"/>
            <a:ext cx="4646951" cy="2053652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sp>
        <p:nvSpPr>
          <p:cNvPr id="15" name="red light 1">
            <a:extLst>
              <a:ext uri="{FF2B5EF4-FFF2-40B4-BE49-F238E27FC236}">
                <a16:creationId xmlns:a16="http://schemas.microsoft.com/office/drawing/2014/main" id="{B6D37CC1-3010-878E-1C95-5AD73F664DAD}"/>
              </a:ext>
            </a:extLst>
          </p:cNvPr>
          <p:cNvSpPr/>
          <p:nvPr userDrawn="1"/>
        </p:nvSpPr>
        <p:spPr>
          <a:xfrm>
            <a:off x="6420050" y="4789291"/>
            <a:ext cx="539015" cy="629732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26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d light 2">
            <a:extLst>
              <a:ext uri="{FF2B5EF4-FFF2-40B4-BE49-F238E27FC236}">
                <a16:creationId xmlns:a16="http://schemas.microsoft.com/office/drawing/2014/main" id="{3A6FD163-914D-441E-C1C6-88A83ED8E191}"/>
              </a:ext>
            </a:extLst>
          </p:cNvPr>
          <p:cNvSpPr/>
          <p:nvPr userDrawn="1"/>
        </p:nvSpPr>
        <p:spPr>
          <a:xfrm>
            <a:off x="7058225" y="4827390"/>
            <a:ext cx="552250" cy="66853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26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d light 3">
            <a:extLst>
              <a:ext uri="{FF2B5EF4-FFF2-40B4-BE49-F238E27FC236}">
                <a16:creationId xmlns:a16="http://schemas.microsoft.com/office/drawing/2014/main" id="{D06339F5-295F-079B-76FE-9CBA16F9063B}"/>
              </a:ext>
            </a:extLst>
          </p:cNvPr>
          <p:cNvSpPr/>
          <p:nvPr userDrawn="1"/>
        </p:nvSpPr>
        <p:spPr>
          <a:xfrm>
            <a:off x="7715250" y="4848226"/>
            <a:ext cx="581025" cy="685800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26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een lights">
            <a:extLst>
              <a:ext uri="{FF2B5EF4-FFF2-40B4-BE49-F238E27FC236}">
                <a16:creationId xmlns:a16="http://schemas.microsoft.com/office/drawing/2014/main" id="{1FD65F76-D85B-E045-A93A-0ED8D221A281}"/>
              </a:ext>
            </a:extLst>
          </p:cNvPr>
          <p:cNvGrpSpPr/>
          <p:nvPr userDrawn="1"/>
        </p:nvGrpSpPr>
        <p:grpSpPr>
          <a:xfrm>
            <a:off x="6420050" y="4789291"/>
            <a:ext cx="1876225" cy="744735"/>
            <a:chOff x="6420050" y="4789291"/>
            <a:chExt cx="1876225" cy="74473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2B19703-1D4C-097D-2C3D-1F61DED778D3}"/>
                </a:ext>
              </a:extLst>
            </p:cNvPr>
            <p:cNvSpPr/>
            <p:nvPr userDrawn="1"/>
          </p:nvSpPr>
          <p:spPr>
            <a:xfrm>
              <a:off x="6420050" y="4789291"/>
              <a:ext cx="539015" cy="629732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  <a:ln>
              <a:noFill/>
            </a:ln>
            <a:effectLst>
              <a:glow rad="228600">
                <a:schemeClr val="accent4">
                  <a:alpha val="26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8500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C9A122-0D10-4884-D348-258AC495D40F}"/>
                </a:ext>
              </a:extLst>
            </p:cNvPr>
            <p:cNvSpPr/>
            <p:nvPr userDrawn="1"/>
          </p:nvSpPr>
          <p:spPr>
            <a:xfrm>
              <a:off x="7058225" y="4827390"/>
              <a:ext cx="552250" cy="668535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  <a:ln>
              <a:noFill/>
            </a:ln>
            <a:effectLst>
              <a:glow rad="228600">
                <a:schemeClr val="accent4">
                  <a:alpha val="26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8500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2A8BFA1-5CA4-7F5F-A925-60FEE2A44E13}"/>
                </a:ext>
              </a:extLst>
            </p:cNvPr>
            <p:cNvSpPr/>
            <p:nvPr userDrawn="1"/>
          </p:nvSpPr>
          <p:spPr>
            <a:xfrm>
              <a:off x="7715250" y="4848226"/>
              <a:ext cx="581025" cy="685800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  <a:ln>
              <a:noFill/>
            </a:ln>
            <a:effectLst>
              <a:glow rad="228600">
                <a:schemeClr val="accent4">
                  <a:alpha val="26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8500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yt5s.com - [Mario Kart Wii] Countdown Audio (320 kbps)">
            <a:hlinkClick r:id="" action="ppaction://media"/>
            <a:extLst>
              <a:ext uri="{FF2B5EF4-FFF2-40B4-BE49-F238E27FC236}">
                <a16:creationId xmlns:a16="http://schemas.microsoft.com/office/drawing/2014/main" id="{D4E11900-80E6-623E-0B13-B5FDF1133B56}"/>
              </a:ext>
            </a:extLst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806989" y="-657453"/>
            <a:ext cx="609600" cy="609600"/>
          </a:xfrm>
          <a:prstGeom prst="rect">
            <a:avLst/>
          </a:prstGeom>
        </p:spPr>
      </p:pic>
      <p:pic>
        <p:nvPicPr>
          <p:cNvPr id="27" name="MK8-ThemeMusic-trimmed">
            <a:hlinkClick r:id="" action="ppaction://media"/>
            <a:extLst>
              <a:ext uri="{FF2B5EF4-FFF2-40B4-BE49-F238E27FC236}">
                <a16:creationId xmlns:a16="http://schemas.microsoft.com/office/drawing/2014/main" id="{093188BC-B011-BC56-B8F7-8EED9F37B94C}"/>
              </a:ext>
            </a:extLst>
          </p:cNvPr>
          <p:cNvPicPr>
            <a:picLocks noChangeAspect="1"/>
          </p:cNvPicPr>
          <p:nvPr userDrawn="1"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083692" y="-717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74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96921 L -1.875E-6 -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54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2805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A858-02EA-46C1-8CD7-630DE6830462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4B744-053A-93C6-0041-C5775956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991788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09C8-C15F-405F-B948-D33F35690A5D}" type="datetime1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3DB9-93D7-6033-618D-921648AA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613971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E951E-6DA9-4189-BF2A-3B8079863525}" type="datetime1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EAFE8-1870-D481-A8DD-B98BFA46A6BC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4657-5584-27D7-1869-4823FB04E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764D1-1D09-5058-B7EF-1B5565E5C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D14EB-0210-07BD-5081-EE822C9B0B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8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2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76A788-0881-321A-135B-3E0D50DDC048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4692B7-9902-F486-2904-22B6FBD4B3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11246177" cy="914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Title Goes Here.</a:t>
            </a:r>
            <a:br>
              <a:rPr lang="en-US" dirty="0"/>
            </a:br>
            <a:r>
              <a:rPr lang="en-US" dirty="0"/>
              <a:t>Titles Are Franklin Gothic Heavy 32pt Font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911" y="1611984"/>
            <a:ext cx="11246178" cy="483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88577" y="6646661"/>
            <a:ext cx="741308" cy="211339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>
              <a:lnSpc>
                <a:spcPct val="80000"/>
              </a:lnSpc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0DF5094-ED78-4463-A7C1-54A179D80A4E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911" y="6646661"/>
            <a:ext cx="7115666" cy="211339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>
              <a:lnSpc>
                <a:spcPct val="80000"/>
              </a:lnSpc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information statement (go to INSERT&gt;&gt;HEADER &amp; FOOTER)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2085" y="6646661"/>
            <a:ext cx="469680" cy="211339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r">
              <a:lnSpc>
                <a:spcPct val="8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5E0AE5-75D9-C727-2A11-92F68ABE1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2B4756-3FF2-E879-E9B3-46FE8DC186FC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8" r:id="rId3"/>
    <p:sldLayoutId id="2147483679" r:id="rId4"/>
    <p:sldLayoutId id="2147483677" r:id="rId5"/>
    <p:sldLayoutId id="2147483690" r:id="rId6"/>
    <p:sldLayoutId id="2147483650" r:id="rId7"/>
    <p:sldLayoutId id="2147483654" r:id="rId8"/>
    <p:sldLayoutId id="2147483655" r:id="rId9"/>
    <p:sldLayoutId id="2147483674" r:id="rId10"/>
    <p:sldLayoutId id="2147483675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</p:sldLayoutIdLst>
  <p:transition>
    <p:fade/>
  </p:transition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1219170" rtl="0" eaLnBrk="1" latinLnBrk="0" hangingPunct="1">
        <a:lnSpc>
          <a:spcPct val="90000"/>
        </a:lnSpc>
        <a:spcBef>
          <a:spcPts val="1200"/>
        </a:spcBef>
        <a:buFontTx/>
        <a:buBlip>
          <a:blip r:embed="rId2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0900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6DBB25-5935-CBC9-3306-167E92E9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2" y="2284014"/>
            <a:ext cx="5551801" cy="3729720"/>
          </a:xfrm>
        </p:spPr>
        <p:txBody>
          <a:bodyPr/>
          <a:lstStyle/>
          <a:p>
            <a:r>
              <a:rPr lang="en-US" b="1" dirty="0" err="1"/>
              <a:t>Ondes</a:t>
            </a:r>
            <a:r>
              <a:rPr lang="en-US" b="1" dirty="0"/>
              <a:t> alpha</a:t>
            </a:r>
          </a:p>
          <a:p>
            <a:pPr lvl="1"/>
            <a:r>
              <a:rPr lang="en-US" dirty="0"/>
              <a:t>Entre 8 et 15 Hz</a:t>
            </a:r>
          </a:p>
          <a:p>
            <a:pPr lvl="1"/>
            <a:r>
              <a:rPr lang="en-US" dirty="0" err="1"/>
              <a:t>Reflète</a:t>
            </a:r>
            <a:r>
              <a:rPr lang="en-US" dirty="0"/>
              <a:t> le </a:t>
            </a:r>
            <a:r>
              <a:rPr lang="en-US" dirty="0" err="1"/>
              <a:t>niveau</a:t>
            </a:r>
            <a:r>
              <a:rPr lang="en-US" dirty="0"/>
              <a:t> de détente</a:t>
            </a:r>
          </a:p>
          <a:p>
            <a:pPr lvl="1"/>
            <a:r>
              <a:rPr lang="en-US" b="1" dirty="0" err="1"/>
              <a:t>Avantage</a:t>
            </a:r>
            <a:r>
              <a:rPr lang="en-US" dirty="0"/>
              <a:t> : pas </a:t>
            </a:r>
            <a:r>
              <a:rPr lang="en-US" dirty="0" err="1"/>
              <a:t>besoin</a:t>
            </a:r>
            <a:r>
              <a:rPr lang="en-US" dirty="0"/>
              <a:t> d’un </a:t>
            </a:r>
            <a:r>
              <a:rPr lang="en-US" dirty="0" err="1"/>
              <a:t>calibrage</a:t>
            </a:r>
            <a:r>
              <a:rPr lang="en-US" dirty="0"/>
              <a:t> précis pour les </a:t>
            </a:r>
            <a:r>
              <a:rPr lang="en-US" dirty="0" err="1"/>
              <a:t>mesurer</a:t>
            </a:r>
            <a:endParaRPr lang="en-US" dirty="0"/>
          </a:p>
          <a:p>
            <a:pPr lvl="1"/>
            <a:endParaRPr lang="en-US" b="1" dirty="0"/>
          </a:p>
          <a:p>
            <a:r>
              <a:rPr lang="en-US" b="1" dirty="0" err="1"/>
              <a:t>Autres</a:t>
            </a:r>
            <a:r>
              <a:rPr lang="en-US" b="1" dirty="0"/>
              <a:t> </a:t>
            </a:r>
            <a:r>
              <a:rPr lang="en-US" b="1" dirty="0" err="1"/>
              <a:t>mesures</a:t>
            </a:r>
            <a:r>
              <a:rPr lang="en-US" b="1" dirty="0"/>
              <a:t> possibles </a:t>
            </a:r>
          </a:p>
          <a:p>
            <a:pPr lvl="1"/>
            <a:r>
              <a:rPr lang="en-US" dirty="0"/>
              <a:t>Alpha/Beta</a:t>
            </a:r>
          </a:p>
          <a:p>
            <a:pPr lvl="1"/>
            <a:r>
              <a:rPr lang="en-US" dirty="0"/>
              <a:t>(Beta / (Theta + Alpha)) / Gamma)</a:t>
            </a:r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11246177" cy="914400"/>
          </a:xfrm>
        </p:spPr>
        <p:txBody>
          <a:bodyPr anchor="b">
            <a:normAutofit/>
          </a:bodyPr>
          <a:lstStyle/>
          <a:p>
            <a:r>
              <a:rPr lang="en-US" dirty="0"/>
              <a:t>Choix des </a:t>
            </a:r>
            <a:r>
              <a:rPr lang="en-US" dirty="0" err="1"/>
              <a:t>ondes</a:t>
            </a:r>
            <a:r>
              <a:rPr lang="en-US" dirty="0"/>
              <a:t> </a:t>
            </a:r>
            <a:r>
              <a:rPr lang="en-US" dirty="0" err="1"/>
              <a:t>caractéristiques</a:t>
            </a:r>
            <a:endParaRPr lang="en-US" dirty="0"/>
          </a:p>
        </p:txBody>
      </p:sp>
      <p:pic>
        <p:nvPicPr>
          <p:cNvPr id="5" name="Picture 2" descr="5 types d'ondes sont émises par le cerveau humain">
            <a:extLst>
              <a:ext uri="{FF2B5EF4-FFF2-40B4-BE49-F238E27FC236}">
                <a16:creationId xmlns:a16="http://schemas.microsoft.com/office/drawing/2014/main" id="{E6131194-1F25-00E9-4BEC-8F41BF8AE9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4"/>
          <a:stretch/>
        </p:blipFill>
        <p:spPr bwMode="auto">
          <a:xfrm>
            <a:off x="6459557" y="2097442"/>
            <a:ext cx="4848187" cy="32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255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6DBB25-5935-CBC9-3306-167E92E9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2" y="1888166"/>
            <a:ext cx="6429478" cy="3488065"/>
          </a:xfrm>
        </p:spPr>
        <p:txBody>
          <a:bodyPr/>
          <a:lstStyle/>
          <a:p>
            <a:r>
              <a:rPr lang="en-US" b="1" dirty="0" err="1"/>
              <a:t>Logiciel</a:t>
            </a:r>
            <a:r>
              <a:rPr lang="en-US" b="1" dirty="0"/>
              <a:t> pour </a:t>
            </a:r>
            <a:r>
              <a:rPr lang="en-US" b="1" dirty="0" err="1"/>
              <a:t>acquérir</a:t>
            </a:r>
            <a:r>
              <a:rPr lang="en-US" b="1" dirty="0"/>
              <a:t> </a:t>
            </a:r>
            <a:r>
              <a:rPr lang="en-US" b="1" dirty="0" err="1"/>
              <a:t>signaux</a:t>
            </a:r>
            <a:r>
              <a:rPr lang="en-US" b="1" dirty="0"/>
              <a:t> de </a:t>
            </a:r>
            <a:r>
              <a:rPr lang="en-US" b="1" dirty="0" err="1"/>
              <a:t>l’EEG</a:t>
            </a:r>
            <a:r>
              <a:rPr lang="en-US" b="1" dirty="0"/>
              <a:t> et </a:t>
            </a:r>
            <a:r>
              <a:rPr lang="en-US" b="1" dirty="0" err="1"/>
              <a:t>créer</a:t>
            </a:r>
            <a:r>
              <a:rPr lang="en-US" b="1" dirty="0"/>
              <a:t> des scenarios </a:t>
            </a:r>
            <a:r>
              <a:rPr lang="en-US" b="1" dirty="0" err="1"/>
              <a:t>capables</a:t>
            </a:r>
            <a:r>
              <a:rPr lang="en-US" b="1" dirty="0"/>
              <a:t> de modifier et de </a:t>
            </a:r>
            <a:r>
              <a:rPr lang="en-US" b="1" dirty="0" err="1"/>
              <a:t>traiter</a:t>
            </a:r>
            <a:r>
              <a:rPr lang="en-US" b="1" dirty="0"/>
              <a:t> le signal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 err="1"/>
              <a:t>Création</a:t>
            </a:r>
            <a:r>
              <a:rPr lang="en-US" dirty="0"/>
              <a:t> base line : </a:t>
            </a:r>
            <a:r>
              <a:rPr lang="en-US" dirty="0" err="1"/>
              <a:t>activité</a:t>
            </a:r>
            <a:r>
              <a:rPr lang="en-US" dirty="0"/>
              <a:t> alpha “</a:t>
            </a:r>
            <a:r>
              <a:rPr lang="en-US" dirty="0" err="1"/>
              <a:t>basique</a:t>
            </a:r>
            <a:r>
              <a:rPr lang="en-US" dirty="0"/>
              <a:t>” du participant</a:t>
            </a:r>
          </a:p>
          <a:p>
            <a:r>
              <a:rPr lang="en-US" sz="2400" dirty="0" err="1"/>
              <a:t>Mesurer</a:t>
            </a:r>
            <a:r>
              <a:rPr lang="en-US" sz="2400" dirty="0"/>
              <a:t> concentration du </a:t>
            </a:r>
            <a:r>
              <a:rPr lang="en-US" sz="2400" dirty="0" err="1"/>
              <a:t>joueur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comparant</a:t>
            </a:r>
            <a:r>
              <a:rPr lang="en-US" sz="2400" dirty="0"/>
              <a:t> à la baseline</a:t>
            </a:r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7095676" cy="914400"/>
          </a:xfrm>
        </p:spPr>
        <p:txBody>
          <a:bodyPr anchor="b">
            <a:normAutofit/>
          </a:bodyPr>
          <a:lstStyle/>
          <a:p>
            <a:r>
              <a:rPr lang="en-US" dirty="0"/>
              <a:t>Open Vibe et </a:t>
            </a:r>
            <a:r>
              <a:rPr lang="en-US" dirty="0" err="1"/>
              <a:t>traitement</a:t>
            </a:r>
            <a:r>
              <a:rPr lang="en-US" dirty="0"/>
              <a:t> du signal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A65C88-D19B-2623-9E71-1A48896B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588" y="870333"/>
            <a:ext cx="2095107" cy="54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516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Robotique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8215E5B4-9762-6EB7-24D3-B7B0E9296B91}"/>
              </a:ext>
            </a:extLst>
          </p:cNvPr>
          <p:cNvCxnSpPr/>
          <p:nvPr/>
        </p:nvCxnSpPr>
        <p:spPr>
          <a:xfrm>
            <a:off x="1229360" y="579120"/>
            <a:ext cx="2592000" cy="1440000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047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2" y="106307"/>
            <a:ext cx="11246177" cy="914400"/>
          </a:xfrm>
        </p:spPr>
        <p:txBody>
          <a:bodyPr/>
          <a:lstStyle/>
          <a:p>
            <a:r>
              <a:rPr lang="en-US" dirty="0"/>
              <a:t>Plus </a:t>
            </a:r>
            <a:r>
              <a:rPr lang="en-US" dirty="0" err="1"/>
              <a:t>compliqué</a:t>
            </a:r>
            <a:r>
              <a:rPr lang="en-US" dirty="0"/>
              <a:t> que le </a:t>
            </a:r>
            <a:r>
              <a:rPr lang="en-US" dirty="0" err="1"/>
              <a:t>cerveau</a:t>
            </a:r>
            <a:r>
              <a:rPr lang="en-US" dirty="0"/>
              <a:t> </a:t>
            </a:r>
            <a:r>
              <a:rPr lang="en-US" dirty="0" err="1"/>
              <a:t>humain</a:t>
            </a:r>
            <a:endParaRPr lang="en-US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0CFA4AD-DBF8-D646-DA32-C9AD41AD5AB3}"/>
              </a:ext>
            </a:extLst>
          </p:cNvPr>
          <p:cNvSpPr/>
          <p:nvPr/>
        </p:nvSpPr>
        <p:spPr>
          <a:xfrm>
            <a:off x="472912" y="1244906"/>
            <a:ext cx="8814307" cy="510080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C3179B-0CE7-BB58-918B-F5D1C435D8FA}"/>
              </a:ext>
            </a:extLst>
          </p:cNvPr>
          <p:cNvSpPr txBox="1"/>
          <p:nvPr/>
        </p:nvSpPr>
        <p:spPr>
          <a:xfrm>
            <a:off x="3147152" y="1377108"/>
            <a:ext cx="2948848" cy="7050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fr-FR" sz="4800" dirty="0">
                <a:solidFill>
                  <a:schemeClr val="bg1"/>
                </a:solidFill>
              </a:rPr>
              <a:t>Windows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12A1F50-77A8-5107-8B21-28D1C70C70FF}"/>
              </a:ext>
            </a:extLst>
          </p:cNvPr>
          <p:cNvSpPr/>
          <p:nvPr/>
        </p:nvSpPr>
        <p:spPr>
          <a:xfrm>
            <a:off x="690391" y="2528369"/>
            <a:ext cx="4583016" cy="36520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19C9AA-FCF2-C2B2-25CD-6E4975F85606}"/>
              </a:ext>
            </a:extLst>
          </p:cNvPr>
          <p:cNvSpPr txBox="1"/>
          <p:nvPr/>
        </p:nvSpPr>
        <p:spPr>
          <a:xfrm>
            <a:off x="1430357" y="2799930"/>
            <a:ext cx="2948848" cy="7050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fr-FR" sz="4800" dirty="0">
                <a:solidFill>
                  <a:schemeClr val="bg1"/>
                </a:solidFill>
              </a:rPr>
              <a:t>WSL</a:t>
            </a:r>
          </a:p>
          <a:p>
            <a:pPr algn="ctr">
              <a:lnSpc>
                <a:spcPct val="85000"/>
              </a:lnSpc>
            </a:pPr>
            <a:r>
              <a:rPr lang="fr-FR" sz="1800" dirty="0">
                <a:solidFill>
                  <a:schemeClr val="bg1"/>
                </a:solidFill>
              </a:rPr>
              <a:t>Windows </a:t>
            </a:r>
            <a:r>
              <a:rPr lang="fr-FR" sz="1800" dirty="0" err="1">
                <a:solidFill>
                  <a:schemeClr val="bg1"/>
                </a:solidFill>
              </a:rPr>
              <a:t>Subsystem</a:t>
            </a:r>
            <a:r>
              <a:rPr lang="fr-FR" sz="1800" dirty="0">
                <a:solidFill>
                  <a:schemeClr val="bg1"/>
                </a:solidFill>
              </a:rPr>
              <a:t> for Linux</a:t>
            </a:r>
            <a:endParaRPr lang="fr-FR" sz="4400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2C5A2A-C2C7-EE5E-0EC0-CA5E34EC2A9E}"/>
              </a:ext>
            </a:extLst>
          </p:cNvPr>
          <p:cNvSpPr txBox="1"/>
          <p:nvPr/>
        </p:nvSpPr>
        <p:spPr>
          <a:xfrm>
            <a:off x="5831595" y="2935996"/>
            <a:ext cx="3224269" cy="26770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bg1"/>
                </a:solidFill>
              </a:rPr>
              <a:t>OpenVibe</a:t>
            </a:r>
            <a:endParaRPr lang="fr-FR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Python</a:t>
            </a: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LSL = </a:t>
            </a:r>
            <a:r>
              <a:rPr lang="fr-FR" sz="2800" dirty="0" err="1">
                <a:solidFill>
                  <a:schemeClr val="bg1"/>
                </a:solidFill>
              </a:rPr>
              <a:t>Lab</a:t>
            </a:r>
            <a:r>
              <a:rPr lang="fr-FR" sz="2800" dirty="0">
                <a:solidFill>
                  <a:schemeClr val="bg1"/>
                </a:solidFill>
              </a:rPr>
              <a:t> Streaming Layer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643EDCC-BC4B-98AC-6FE3-4408368DF6AC}"/>
              </a:ext>
            </a:extLst>
          </p:cNvPr>
          <p:cNvSpPr txBox="1"/>
          <p:nvPr/>
        </p:nvSpPr>
        <p:spPr>
          <a:xfrm>
            <a:off x="1079653" y="3888954"/>
            <a:ext cx="3657600" cy="17241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32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Asebamedulla</a:t>
            </a:r>
            <a:endParaRPr lang="fr-FR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Python</a:t>
            </a: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6"/>
                </a:solidFill>
              </a:rPr>
              <a:t>D-Bus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A597775-3F50-A821-F5CA-50CB59D5F627}"/>
              </a:ext>
            </a:extLst>
          </p:cNvPr>
          <p:cNvCxnSpPr>
            <a:cxnSpLocks/>
          </p:cNvCxnSpPr>
          <p:nvPr/>
        </p:nvCxnSpPr>
        <p:spPr>
          <a:xfrm>
            <a:off x="3415229" y="4751024"/>
            <a:ext cx="2443908" cy="37449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OpenBCI EEG Headband Kit – OpenBCI Online Store">
            <a:extLst>
              <a:ext uri="{FF2B5EF4-FFF2-40B4-BE49-F238E27FC236}">
                <a16:creationId xmlns:a16="http://schemas.microsoft.com/office/drawing/2014/main" id="{346A8E5E-8F3F-2486-724F-9B29FBBFD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16137" b="30221"/>
          <a:stretch/>
        </p:blipFill>
        <p:spPr bwMode="auto">
          <a:xfrm>
            <a:off x="9614052" y="1942938"/>
            <a:ext cx="1981200" cy="2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058DC7E-8F1F-49A8-2C3D-ED6DB6DC90E6}"/>
              </a:ext>
            </a:extLst>
          </p:cNvPr>
          <p:cNvCxnSpPr>
            <a:cxnSpLocks/>
          </p:cNvCxnSpPr>
          <p:nvPr/>
        </p:nvCxnSpPr>
        <p:spPr>
          <a:xfrm flipV="1">
            <a:off x="7932145" y="2935996"/>
            <a:ext cx="1913262" cy="369064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44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0941" y="354164"/>
            <a:ext cx="7083118" cy="1197864"/>
          </a:xfrm>
        </p:spPr>
        <p:txBody>
          <a:bodyPr/>
          <a:lstStyle/>
          <a:p>
            <a:r>
              <a:rPr lang="en-US" sz="7200" dirty="0"/>
              <a:t>It’s DEMO time !</a:t>
            </a:r>
          </a:p>
        </p:txBody>
      </p:sp>
    </p:spTree>
    <p:extLst>
      <p:ext uri="{BB962C8B-B14F-4D97-AF65-F5344CB8AC3E}">
        <p14:creationId xmlns:p14="http://schemas.microsoft.com/office/powerpoint/2010/main" val="29483681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2734 (2)">
            <a:hlinkClick r:id="" action="ppaction://media"/>
            <a:extLst>
              <a:ext uri="{FF2B5EF4-FFF2-40B4-BE49-F238E27FC236}">
                <a16:creationId xmlns:a16="http://schemas.microsoft.com/office/drawing/2014/main" id="{31BB0FC6-DAC2-232B-4D6D-7B8608E461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3210" y="811805"/>
            <a:ext cx="9395500" cy="528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31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3E375-A8D1-7886-5308-347B3D5C4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ADC73D-F3A7-691C-1020-E28A0DC70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F43223-17BF-2139-24C0-CC8A13BE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suite …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3296F485-6AA5-27CD-4928-D26B5247B7BA}"/>
              </a:ext>
            </a:extLst>
          </p:cNvPr>
          <p:cNvCxnSpPr/>
          <p:nvPr/>
        </p:nvCxnSpPr>
        <p:spPr>
          <a:xfrm>
            <a:off x="1229360" y="579120"/>
            <a:ext cx="2592000" cy="1440000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9933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51492-B9B6-1783-4991-A94D11102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9FE52-49AE-CDAD-F3F2-E0F8CF0725CB}"/>
              </a:ext>
            </a:extLst>
          </p:cNvPr>
          <p:cNvSpPr txBox="1">
            <a:spLocks/>
          </p:cNvSpPr>
          <p:nvPr/>
        </p:nvSpPr>
        <p:spPr>
          <a:xfrm>
            <a:off x="3320099" y="2827712"/>
            <a:ext cx="5551801" cy="2053207"/>
          </a:xfrm>
          <a:prstGeom prst="rect">
            <a:avLst/>
          </a:prstGeom>
        </p:spPr>
        <p:txBody>
          <a:bodyPr/>
          <a:lstStyle>
            <a:lvl1pPr marL="228600" indent="-228600" algn="l" defTabSz="1219170" rtl="0" eaLnBrk="1" latinLnBrk="0" hangingPunct="1">
              <a:lnSpc>
                <a:spcPct val="90000"/>
              </a:lnSpc>
              <a:spcBef>
                <a:spcPts val="12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Changement</a:t>
            </a:r>
            <a:r>
              <a:rPr lang="en-US" b="1" dirty="0"/>
              <a:t> de casque</a:t>
            </a:r>
          </a:p>
          <a:p>
            <a:pPr lvl="1"/>
            <a:r>
              <a:rPr lang="en-US" dirty="0"/>
              <a:t>Nouveau casque et </a:t>
            </a:r>
            <a:r>
              <a:rPr lang="en-US" dirty="0" err="1"/>
              <a:t>donc</a:t>
            </a:r>
            <a:r>
              <a:rPr lang="en-US" dirty="0"/>
              <a:t> des nouveaux challenges !</a:t>
            </a:r>
          </a:p>
          <a:p>
            <a:pPr lvl="1"/>
            <a:endParaRPr lang="en-US" b="1" dirty="0"/>
          </a:p>
          <a:p>
            <a:r>
              <a:rPr lang="en-US" b="1" dirty="0" err="1"/>
              <a:t>Ajout</a:t>
            </a:r>
            <a:r>
              <a:rPr lang="en-US" b="1" dirty="0"/>
              <a:t> de design </a:t>
            </a:r>
            <a:r>
              <a:rPr lang="en-US" b="1" dirty="0" err="1"/>
              <a:t>d’interaction</a:t>
            </a:r>
            <a:endParaRPr lang="en-US" b="1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2286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B74913-D603-B8F1-6C5A-3F04335C5A9F}"/>
              </a:ext>
            </a:extLst>
          </p:cNvPr>
          <p:cNvSpPr txBox="1">
            <a:spLocks/>
          </p:cNvSpPr>
          <p:nvPr/>
        </p:nvSpPr>
        <p:spPr>
          <a:xfrm>
            <a:off x="472912" y="414779"/>
            <a:ext cx="1124617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Qu’est-ce</a:t>
            </a:r>
            <a:r>
              <a:rPr lang="en-US" dirty="0"/>
              <a:t> </a:t>
            </a:r>
            <a:r>
              <a:rPr lang="en-US" dirty="0" err="1"/>
              <a:t>qu’on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faire </a:t>
            </a:r>
            <a:r>
              <a:rPr lang="en-US" dirty="0" err="1"/>
              <a:t>ce</a:t>
            </a:r>
            <a:r>
              <a:rPr lang="en-US" dirty="0"/>
              <a:t> week-end ? </a:t>
            </a:r>
          </a:p>
        </p:txBody>
      </p:sp>
    </p:spTree>
    <p:extLst>
      <p:ext uri="{BB962C8B-B14F-4D97-AF65-F5344CB8AC3E}">
        <p14:creationId xmlns:p14="http://schemas.microsoft.com/office/powerpoint/2010/main" val="32462653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F7CED-34B9-0A40-9CEC-93CEED06F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FD834A-6B75-98F0-99FE-C2ECE5A6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102" y="3327186"/>
            <a:ext cx="4030391" cy="900176"/>
          </a:xfrm>
        </p:spPr>
        <p:txBody>
          <a:bodyPr/>
          <a:lstStyle/>
          <a:p>
            <a:r>
              <a:rPr lang="en-US" sz="3600" dirty="0" err="1"/>
              <a:t>Rejoignez</a:t>
            </a:r>
            <a:r>
              <a:rPr lang="en-US" sz="3600" dirty="0"/>
              <a:t> nous !!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326EF28-6D6A-2852-C7B2-972B8862A636}"/>
              </a:ext>
            </a:extLst>
          </p:cNvPr>
          <p:cNvCxnSpPr/>
          <p:nvPr/>
        </p:nvCxnSpPr>
        <p:spPr>
          <a:xfrm>
            <a:off x="1229360" y="579120"/>
            <a:ext cx="2592000" cy="1440000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6957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36002E1-CFBB-4DF1-81A9-E6D35E1F9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186" y="2707954"/>
            <a:ext cx="5136908" cy="799211"/>
          </a:xfrm>
        </p:spPr>
        <p:txBody>
          <a:bodyPr/>
          <a:lstStyle/>
          <a:p>
            <a:r>
              <a:rPr lang="en-US" sz="3200" dirty="0" err="1">
                <a:latin typeface="Mario Kart F2" panose="02000500000000000000" pitchFamily="2" charset="0"/>
              </a:rPr>
              <a:t>BrainKart</a:t>
            </a:r>
            <a:r>
              <a:rPr lang="en-US" dirty="0">
                <a:latin typeface="Mario Kart F2" panose="02000500000000000000" pitchFamily="2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186" y="3584028"/>
            <a:ext cx="5065081" cy="799211"/>
          </a:xfrm>
        </p:spPr>
        <p:txBody>
          <a:bodyPr/>
          <a:lstStyle/>
          <a:p>
            <a:r>
              <a:rPr lang="en-US" dirty="0" err="1"/>
              <a:t>Contrôler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course de robot par </a:t>
            </a:r>
            <a:r>
              <a:rPr lang="en-US" dirty="0" err="1"/>
              <a:t>l’activité</a:t>
            </a:r>
            <a:r>
              <a:rPr lang="en-US" dirty="0"/>
              <a:t> </a:t>
            </a:r>
            <a:r>
              <a:rPr lang="en-US" dirty="0" err="1"/>
              <a:t>cérébrale</a:t>
            </a:r>
            <a:endParaRPr lang="en-US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7218CD9-4843-2A0F-7D32-80358ED47D4F}"/>
              </a:ext>
            </a:extLst>
          </p:cNvPr>
          <p:cNvCxnSpPr>
            <a:cxnSpLocks/>
          </p:cNvCxnSpPr>
          <p:nvPr/>
        </p:nvCxnSpPr>
        <p:spPr>
          <a:xfrm>
            <a:off x="721360" y="762000"/>
            <a:ext cx="3174779" cy="868017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7501816-4B2B-C288-2F8B-2D8AF0690125}"/>
              </a:ext>
            </a:extLst>
          </p:cNvPr>
          <p:cNvCxnSpPr>
            <a:cxnSpLocks/>
          </p:cNvCxnSpPr>
          <p:nvPr/>
        </p:nvCxnSpPr>
        <p:spPr>
          <a:xfrm flipV="1">
            <a:off x="1066800" y="762000"/>
            <a:ext cx="3535680" cy="944880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575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Objectif du </a:t>
            </a:r>
            <a:r>
              <a:rPr lang="en-US" dirty="0" err="1"/>
              <a:t>projet</a:t>
            </a:r>
            <a:endParaRPr lang="en-US" dirty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8215E5B4-9762-6EB7-24D3-B7B0E9296B91}"/>
              </a:ext>
            </a:extLst>
          </p:cNvPr>
          <p:cNvCxnSpPr/>
          <p:nvPr/>
        </p:nvCxnSpPr>
        <p:spPr>
          <a:xfrm>
            <a:off x="1229360" y="579120"/>
            <a:ext cx="2592000" cy="1440000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7262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1" y="1842572"/>
            <a:ext cx="11246177" cy="1090669"/>
          </a:xfrm>
        </p:spPr>
        <p:txBody>
          <a:bodyPr/>
          <a:lstStyle/>
          <a:p>
            <a:pPr algn="ctr"/>
            <a:r>
              <a:rPr lang="en-US" dirty="0" err="1"/>
              <a:t>Contrôler</a:t>
            </a:r>
            <a:r>
              <a:rPr lang="en-US" dirty="0"/>
              <a:t> la Vitesse d’un robot </a:t>
            </a:r>
            <a:r>
              <a:rPr lang="en-US" dirty="0" err="1"/>
              <a:t>seulement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l’activité</a:t>
            </a:r>
            <a:r>
              <a:rPr lang="en-US" dirty="0"/>
              <a:t> </a:t>
            </a:r>
            <a:r>
              <a:rPr lang="en-US" dirty="0" err="1"/>
              <a:t>cérébrale</a:t>
            </a:r>
            <a:r>
              <a:rPr lang="en-US" dirty="0"/>
              <a:t> …</a:t>
            </a:r>
          </a:p>
        </p:txBody>
      </p:sp>
      <p:pic>
        <p:nvPicPr>
          <p:cNvPr id="7170" name="Picture 2" descr="MOBSYA Robot THYMIO II : Amazon.fr: Jeux et Jouets">
            <a:extLst>
              <a:ext uri="{FF2B5EF4-FFF2-40B4-BE49-F238E27FC236}">
                <a16:creationId xmlns:a16="http://schemas.microsoft.com/office/drawing/2014/main" id="{9E3F0F02-39E9-D5C0-6FC4-60F1D7A69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0" y="37014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rain Clipart PNG Transparent | OnlyGFX.com">
            <a:extLst>
              <a:ext uri="{FF2B5EF4-FFF2-40B4-BE49-F238E27FC236}">
                <a16:creationId xmlns:a16="http://schemas.microsoft.com/office/drawing/2014/main" id="{2FF052F3-EBA5-A314-3A0A-838D4FD3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604" y="4071531"/>
            <a:ext cx="2143125" cy="14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ario kart - bumble v mario 2.4 ghz radiocommande | vehicules-garages |  jouéclub">
            <a:extLst>
              <a:ext uri="{FF2B5EF4-FFF2-40B4-BE49-F238E27FC236}">
                <a16:creationId xmlns:a16="http://schemas.microsoft.com/office/drawing/2014/main" id="{17453182-D430-863B-1AC5-746C4D3E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591" y="3794334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C9F9F17-0ABE-1684-7D8C-54EE93B683EC}"/>
              </a:ext>
            </a:extLst>
          </p:cNvPr>
          <p:cNvSpPr txBox="1"/>
          <p:nvPr/>
        </p:nvSpPr>
        <p:spPr>
          <a:xfrm>
            <a:off x="3426246" y="4684921"/>
            <a:ext cx="539826" cy="4819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fr-FR" sz="6600" dirty="0"/>
              <a:t>+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E2880-518A-737A-E254-B914AE10A0B7}"/>
              </a:ext>
            </a:extLst>
          </p:cNvPr>
          <p:cNvSpPr txBox="1"/>
          <p:nvPr/>
        </p:nvSpPr>
        <p:spPr>
          <a:xfrm>
            <a:off x="7017861" y="4608259"/>
            <a:ext cx="539826" cy="4819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fr-FR" sz="6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783572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qui a déjà </a:t>
            </a:r>
            <a:r>
              <a:rPr lang="en-US" dirty="0" err="1"/>
              <a:t>été</a:t>
            </a:r>
            <a:r>
              <a:rPr lang="en-US" dirty="0"/>
              <a:t> fait 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8215E5B4-9762-6EB7-24D3-B7B0E9296B91}"/>
              </a:ext>
            </a:extLst>
          </p:cNvPr>
          <p:cNvCxnSpPr/>
          <p:nvPr/>
        </p:nvCxnSpPr>
        <p:spPr>
          <a:xfrm>
            <a:off x="1229360" y="579120"/>
            <a:ext cx="2592000" cy="1440000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95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6DBB25-5935-CBC9-3306-167E92E9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0987" y="2561164"/>
            <a:ext cx="5355013" cy="2242448"/>
          </a:xfrm>
        </p:spPr>
        <p:txBody>
          <a:bodyPr/>
          <a:lstStyle/>
          <a:p>
            <a:r>
              <a:rPr lang="en-US" dirty="0" err="1"/>
              <a:t>Technologie</a:t>
            </a:r>
            <a:r>
              <a:rPr lang="en-US" dirty="0"/>
              <a:t> qui </a:t>
            </a:r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mesurer</a:t>
            </a:r>
            <a:r>
              <a:rPr lang="en-US" dirty="0"/>
              <a:t> </a:t>
            </a:r>
            <a:r>
              <a:rPr lang="en-US" dirty="0" err="1"/>
              <a:t>l’activité</a:t>
            </a:r>
            <a:r>
              <a:rPr lang="en-US" dirty="0"/>
              <a:t> </a:t>
            </a:r>
            <a:r>
              <a:rPr lang="en-US" dirty="0" err="1"/>
              <a:t>électrique</a:t>
            </a:r>
            <a:r>
              <a:rPr lang="en-US" dirty="0"/>
              <a:t> du </a:t>
            </a:r>
            <a:r>
              <a:rPr lang="en-US" dirty="0" err="1"/>
              <a:t>cerveau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Capable </a:t>
            </a:r>
            <a:r>
              <a:rPr lang="en-US" dirty="0" err="1"/>
              <a:t>d’extraire</a:t>
            </a:r>
            <a:r>
              <a:rPr lang="en-US" dirty="0"/>
              <a:t> et de </a:t>
            </a:r>
            <a:r>
              <a:rPr lang="en-US" dirty="0" err="1"/>
              <a:t>mesurer</a:t>
            </a:r>
            <a:r>
              <a:rPr lang="en-US" dirty="0"/>
              <a:t> des </a:t>
            </a:r>
            <a:r>
              <a:rPr lang="en-US" dirty="0" err="1"/>
              <a:t>ondes</a:t>
            </a:r>
            <a:r>
              <a:rPr lang="en-US" dirty="0"/>
              <a:t> </a:t>
            </a:r>
            <a:r>
              <a:rPr lang="en-US" dirty="0" err="1"/>
              <a:t>caractéristiques</a:t>
            </a:r>
            <a:r>
              <a:rPr lang="en-US" dirty="0"/>
              <a:t> de </a:t>
            </a:r>
            <a:r>
              <a:rPr lang="en-US" dirty="0" err="1"/>
              <a:t>certains</a:t>
            </a:r>
            <a:r>
              <a:rPr lang="en-US" dirty="0"/>
              <a:t> </a:t>
            </a:r>
            <a:r>
              <a:rPr lang="en-US" dirty="0" err="1"/>
              <a:t>états</a:t>
            </a:r>
            <a:r>
              <a:rPr lang="en-US" dirty="0"/>
              <a:t> </a:t>
            </a:r>
            <a:r>
              <a:rPr lang="en-US" dirty="0" err="1"/>
              <a:t>mentaux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11246177" cy="914400"/>
          </a:xfrm>
        </p:spPr>
        <p:txBody>
          <a:bodyPr anchor="b">
            <a:normAutofit/>
          </a:bodyPr>
          <a:lstStyle/>
          <a:p>
            <a:r>
              <a:rPr lang="en-US" dirty="0" err="1"/>
              <a:t>Electroencéphalogramme</a:t>
            </a:r>
            <a:r>
              <a:rPr lang="en-US" dirty="0"/>
              <a:t> (EEG) </a:t>
            </a:r>
          </a:p>
        </p:txBody>
      </p:sp>
      <p:pic>
        <p:nvPicPr>
          <p:cNvPr id="5122" name="Picture 2" descr="Roumani_s Physiology – My Stidia">
            <a:extLst>
              <a:ext uri="{FF2B5EF4-FFF2-40B4-BE49-F238E27FC236}">
                <a16:creationId xmlns:a16="http://schemas.microsoft.com/office/drawing/2014/main" id="{C85C72F0-58B5-D52D-07FB-88E706A5B2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377" y="2364879"/>
            <a:ext cx="3923885" cy="263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628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1446C-62F4-AC93-7C2B-FCE05AC63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ymio 2: robot éducatif pour apprendre robotique et programmation">
            <a:extLst>
              <a:ext uri="{FF2B5EF4-FFF2-40B4-BE49-F238E27FC236}">
                <a16:creationId xmlns:a16="http://schemas.microsoft.com/office/drawing/2014/main" id="{B7A97924-435D-9026-B5E8-A4E301348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7753" y="1329179"/>
            <a:ext cx="2641091" cy="264109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33AABE-4E04-3143-1FE5-ADD786802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199" y="2887729"/>
            <a:ext cx="5551801" cy="1427778"/>
          </a:xfrm>
        </p:spPr>
        <p:txBody>
          <a:bodyPr>
            <a:normAutofit/>
          </a:bodyPr>
          <a:lstStyle/>
          <a:p>
            <a:r>
              <a:rPr lang="en-US" dirty="0"/>
              <a:t>Robot facile </a:t>
            </a:r>
            <a:r>
              <a:rPr lang="en-US" dirty="0" err="1"/>
              <a:t>d’utilization</a:t>
            </a:r>
            <a:endParaRPr lang="en-US" dirty="0"/>
          </a:p>
          <a:p>
            <a:r>
              <a:rPr lang="en-US" dirty="0" err="1"/>
              <a:t>Peut</a:t>
            </a:r>
            <a:r>
              <a:rPr lang="en-US" dirty="0"/>
              <a:t> changer de couleur et </a:t>
            </a:r>
            <a:r>
              <a:rPr lang="en-US" dirty="0" err="1"/>
              <a:t>produire</a:t>
            </a:r>
            <a:r>
              <a:rPr lang="en-US" dirty="0"/>
              <a:t> du 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9E1CE-B30E-94F2-15EC-DAF71C6B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12" y="414779"/>
            <a:ext cx="11246177" cy="914400"/>
          </a:xfrm>
        </p:spPr>
        <p:txBody>
          <a:bodyPr anchor="b">
            <a:normAutofit/>
          </a:bodyPr>
          <a:lstStyle/>
          <a:p>
            <a:r>
              <a:rPr lang="en-US" dirty="0" err="1"/>
              <a:t>Thymio</a:t>
            </a:r>
            <a:endParaRPr lang="en-US" dirty="0"/>
          </a:p>
        </p:txBody>
      </p:sp>
      <p:pic>
        <p:nvPicPr>
          <p:cNvPr id="1028" name="Picture 4" descr="Thymio : le dernier-cri en robotique éducative mobile - LEARN">
            <a:extLst>
              <a:ext uri="{FF2B5EF4-FFF2-40B4-BE49-F238E27FC236}">
                <a16:creationId xmlns:a16="http://schemas.microsoft.com/office/drawing/2014/main" id="{A31E818F-004C-A55F-ABF6-808758FB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634" y="360161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52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FE7801E-E303-45E0-48F0-5A128CDB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45" y="1570528"/>
            <a:ext cx="8778780" cy="4835371"/>
          </a:xfrm>
          <a:prstGeom prst="rect">
            <a:avLst/>
          </a:prstGeom>
        </p:spPr>
      </p:pic>
      <p:pic>
        <p:nvPicPr>
          <p:cNvPr id="6" name="Picture 4" descr="OpenBCI EEG Headband Kit – OpenBCI Online Store">
            <a:extLst>
              <a:ext uri="{FF2B5EF4-FFF2-40B4-BE49-F238E27FC236}">
                <a16:creationId xmlns:a16="http://schemas.microsoft.com/office/drawing/2014/main" id="{FF8A07E3-7E84-3B0E-52A9-EFE595129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16137" b="30221"/>
          <a:stretch/>
        </p:blipFill>
        <p:spPr bwMode="auto">
          <a:xfrm>
            <a:off x="3254697" y="1570528"/>
            <a:ext cx="1465583" cy="155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7A880E8-03AF-9066-EC45-77FDB0F43786}"/>
              </a:ext>
            </a:extLst>
          </p:cNvPr>
          <p:cNvSpPr txBox="1">
            <a:spLocks/>
          </p:cNvSpPr>
          <p:nvPr/>
        </p:nvSpPr>
        <p:spPr>
          <a:xfrm>
            <a:off x="472912" y="414779"/>
            <a:ext cx="6829931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 </a:t>
            </a:r>
            <a:r>
              <a:rPr lang="en-US" dirty="0" err="1"/>
              <a:t>ça</a:t>
            </a:r>
            <a:r>
              <a:rPr lang="en-US" dirty="0"/>
              <a:t> </a:t>
            </a:r>
            <a:r>
              <a:rPr lang="en-US" dirty="0" err="1"/>
              <a:t>marche</a:t>
            </a:r>
            <a:r>
              <a:rPr lang="en-US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2394014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6DBB25-5935-CBC9-3306-167E92E9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199" y="2930487"/>
            <a:ext cx="5551801" cy="2084641"/>
          </a:xfrm>
        </p:spPr>
        <p:txBody>
          <a:bodyPr/>
          <a:lstStyle/>
          <a:p>
            <a:r>
              <a:rPr lang="en-US" b="1" dirty="0"/>
              <a:t>Technologies open BCI</a:t>
            </a:r>
          </a:p>
          <a:p>
            <a:pPr lvl="1"/>
            <a:r>
              <a:rPr lang="en-US" sz="2400" dirty="0"/>
              <a:t>Matériel </a:t>
            </a:r>
            <a:r>
              <a:rPr lang="en-US" sz="2400" dirty="0" err="1"/>
              <a:t>OpenSource</a:t>
            </a:r>
            <a:endParaRPr lang="en-US" sz="2400" dirty="0"/>
          </a:p>
          <a:p>
            <a:pPr lvl="1"/>
            <a:r>
              <a:rPr lang="en-US" sz="2400" dirty="0"/>
              <a:t>Pas de calibration longue </a:t>
            </a:r>
            <a:r>
              <a:rPr lang="en-US" sz="2400" dirty="0" err="1"/>
              <a:t>comme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laboratoire</a:t>
            </a:r>
            <a:endParaRPr lang="en-US" sz="2400" dirty="0"/>
          </a:p>
          <a:p>
            <a:pPr lvl="1"/>
            <a:r>
              <a:rPr lang="en-US" sz="2400" dirty="0" err="1"/>
              <a:t>Positionnement</a:t>
            </a:r>
            <a:r>
              <a:rPr lang="en-US" sz="2400" dirty="0"/>
              <a:t> du casque facile et </a:t>
            </a:r>
            <a:r>
              <a:rPr lang="en-US" sz="2400" dirty="0" err="1"/>
              <a:t>rapide</a:t>
            </a:r>
            <a:endParaRPr lang="en-US" sz="2400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2380457" cy="914400"/>
          </a:xfrm>
        </p:spPr>
        <p:txBody>
          <a:bodyPr anchor="b">
            <a:normAutofit/>
          </a:bodyPr>
          <a:lstStyle/>
          <a:p>
            <a:r>
              <a:rPr lang="en-US" dirty="0"/>
              <a:t>Open BCI</a:t>
            </a:r>
          </a:p>
        </p:txBody>
      </p:sp>
      <p:pic>
        <p:nvPicPr>
          <p:cNvPr id="4100" name="Picture 4" descr="OpenBCI EEG Headband Kit – OpenBCI Online Store">
            <a:extLst>
              <a:ext uri="{FF2B5EF4-FFF2-40B4-BE49-F238E27FC236}">
                <a16:creationId xmlns:a16="http://schemas.microsoft.com/office/drawing/2014/main" id="{DA69AB0A-ED94-B007-EA82-236703025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16137" b="30221"/>
          <a:stretch/>
        </p:blipFill>
        <p:spPr bwMode="auto">
          <a:xfrm>
            <a:off x="6652807" y="3562418"/>
            <a:ext cx="1981200" cy="2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ltracortex &quot;Mark IV&quot; EEG Headset – OpenBCI Online Store">
            <a:extLst>
              <a:ext uri="{FF2B5EF4-FFF2-40B4-BE49-F238E27FC236}">
                <a16:creationId xmlns:a16="http://schemas.microsoft.com/office/drawing/2014/main" id="{E6511DE5-56AE-6ACF-62B6-F75119BC5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r="20140" b="30463"/>
          <a:stretch/>
        </p:blipFill>
        <p:spPr bwMode="auto">
          <a:xfrm>
            <a:off x="6602313" y="871979"/>
            <a:ext cx="2082188" cy="223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711B28C-5FF2-791E-666A-7615CAA393FA}"/>
              </a:ext>
            </a:extLst>
          </p:cNvPr>
          <p:cNvSpPr txBox="1"/>
          <p:nvPr/>
        </p:nvSpPr>
        <p:spPr>
          <a:xfrm>
            <a:off x="8914073" y="1659573"/>
            <a:ext cx="2365769" cy="6905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1"/>
            <a:r>
              <a:rPr lang="en-US" sz="2000" dirty="0"/>
              <a:t>Ultracortex “Mark IV”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9A5DA6-0F23-FA28-A1B4-1B7183305024}"/>
              </a:ext>
            </a:extLst>
          </p:cNvPr>
          <p:cNvSpPr txBox="1"/>
          <p:nvPr/>
        </p:nvSpPr>
        <p:spPr>
          <a:xfrm>
            <a:off x="8824510" y="4324587"/>
            <a:ext cx="2544897" cy="6905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1"/>
            <a:r>
              <a:rPr lang="en-US" sz="2000" dirty="0"/>
              <a:t>HandBand Kit</a:t>
            </a:r>
          </a:p>
        </p:txBody>
      </p:sp>
    </p:spTree>
    <p:extLst>
      <p:ext uri="{BB962C8B-B14F-4D97-AF65-F5344CB8AC3E}">
        <p14:creationId xmlns:p14="http://schemas.microsoft.com/office/powerpoint/2010/main" val="360496557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Mario Kart 8">
  <a:themeElements>
    <a:clrScheme name="TLC Master Template">
      <a:dk1>
        <a:srgbClr val="000000"/>
      </a:dk1>
      <a:lt1>
        <a:srgbClr val="FFFFFF"/>
      </a:lt1>
      <a:dk2>
        <a:srgbClr val="910000"/>
      </a:dk2>
      <a:lt2>
        <a:srgbClr val="E1E1E1"/>
      </a:lt2>
      <a:accent1>
        <a:srgbClr val="FF0000"/>
      </a:accent1>
      <a:accent2>
        <a:srgbClr val="37D2FA"/>
      </a:accent2>
      <a:accent3>
        <a:srgbClr val="A019B4"/>
      </a:accent3>
      <a:accent4>
        <a:srgbClr val="5FDC5F"/>
      </a:accent4>
      <a:accent5>
        <a:srgbClr val="FF9B32"/>
      </a:accent5>
      <a:accent6>
        <a:srgbClr val="FFE600"/>
      </a:accent6>
      <a:hlink>
        <a:srgbClr val="FF0000"/>
      </a:hlink>
      <a:folHlink>
        <a:srgbClr val="BF0000"/>
      </a:folHlink>
    </a:clrScheme>
    <a:fontScheme name="Franklin">
      <a:majorFont>
        <a:latin typeface="Franklin Gothic Heavy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bIns="45720" rtlCol="0" anchor="ctr"/>
      <a:lstStyle>
        <a:defPPr algn="ctr">
          <a:lnSpc>
            <a:spcPct val="85000"/>
          </a:lnSpc>
          <a:defRPr sz="2000" dirty="0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noAutofit/>
      </a:bodyPr>
      <a:lstStyle>
        <a:defPPr algn="ctr">
          <a:lnSpc>
            <a:spcPct val="85000"/>
          </a:lnSpc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8A10462-8CAD-4B9A-8344-DC8A17658D18}" vid="{30C9D7CA-32F1-4BA3-A01B-F899BBB452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anklin">
      <a:majorFont>
        <a:latin typeface="Franklin Gothic Heavy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">
      <a:majorFont>
        <a:latin typeface="Franklin Gothic Heavy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TLC - Gaming - Mario Kart</Template>
  <TotalTime>0</TotalTime>
  <Words>244</Words>
  <Application>Microsoft Office PowerPoint</Application>
  <PresentationFormat>Grand écran</PresentationFormat>
  <Paragraphs>73</Paragraphs>
  <Slides>18</Slides>
  <Notes>1</Notes>
  <HiddenSlides>5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Franklin Gothic Heavy</vt:lpstr>
      <vt:lpstr>Franklin Gothic Medium</vt:lpstr>
      <vt:lpstr>Mario Kart F2</vt:lpstr>
      <vt:lpstr>Mario Kart 8</vt:lpstr>
      <vt:lpstr>Présentation PowerPoint</vt:lpstr>
      <vt:lpstr>BrainKart </vt:lpstr>
      <vt:lpstr>Objectif du projet</vt:lpstr>
      <vt:lpstr>Contrôler la Vitesse d’un robot seulement à partir de l’activité cérébrale …</vt:lpstr>
      <vt:lpstr>Ce qui a déjà été fait </vt:lpstr>
      <vt:lpstr>Electroencéphalogramme (EEG) </vt:lpstr>
      <vt:lpstr>Thymio</vt:lpstr>
      <vt:lpstr>Présentation PowerPoint</vt:lpstr>
      <vt:lpstr>Open BCI</vt:lpstr>
      <vt:lpstr>Choix des ondes caractéristiques</vt:lpstr>
      <vt:lpstr>Open Vibe et traitement du signal</vt:lpstr>
      <vt:lpstr>Challenges</vt:lpstr>
      <vt:lpstr>Plus compliqué que le cerveau humain</vt:lpstr>
      <vt:lpstr>It’s DEMO time !</vt:lpstr>
      <vt:lpstr>Présentation PowerPoint</vt:lpstr>
      <vt:lpstr>La suite …</vt:lpstr>
      <vt:lpstr>Présentation PowerPoint</vt:lpstr>
      <vt:lpstr>Rejoignez nous !!</vt:lpstr>
    </vt:vector>
  </TitlesOfParts>
  <Manager/>
  <Company>TLC Creative Services, Inc.</Company>
  <LinksUpToDate>false</LinksUpToDate>
  <SharedDoc>false</SharedDoc>
  <HyperlinkBase>https://tlccreative.com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TLC Gaming - Mario Kart 8</dc:title>
  <dc:creator>Amber Prince</dc:creator>
  <dc:description>PowerPoint Template Design By:
TLC Creative Services, Inc.
www.tlccreative.com</dc:description>
  <cp:lastModifiedBy>Juliette Meunier</cp:lastModifiedBy>
  <cp:revision>10</cp:revision>
  <dcterms:created xsi:type="dcterms:W3CDTF">2022-05-04T20:49:35Z</dcterms:created>
  <dcterms:modified xsi:type="dcterms:W3CDTF">2024-02-09T21:40:35Z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13187856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D8.0.1</vt:lpwstr>
  </property>
</Properties>
</file>